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4" r:id="rId3"/>
  </p:sldMasterIdLst>
  <p:notesMasterIdLst>
    <p:notesMasterId r:id="rId10"/>
  </p:notesMasterIdLst>
  <p:sldIdLst>
    <p:sldId id="264" r:id="rId4"/>
    <p:sldId id="260" r:id="rId5"/>
    <p:sldId id="261" r:id="rId6"/>
    <p:sldId id="262" r:id="rId7"/>
    <p:sldId id="263" r:id="rId8"/>
    <p:sldId id="265" r:id="rId9"/>
  </p:sldIdLst>
  <p:sldSz cx="14630400" cy="8229600"/>
  <p:notesSz cx="8229600" cy="14630400"/>
  <p:embeddedFontLst>
    <p:embeddedFont>
      <p:font typeface="Inter" panose="02000503000000020004" pitchFamily="34" charset="0"/>
      <p:bold r:id="rId14"/>
    </p:embeddedFont>
    <p:embeddedFont>
      <p:font typeface="Inter" panose="02000503000000020004" pitchFamily="34" charset="-122"/>
      <p:bold r:id="rId15"/>
    </p:embeddedFont>
    <p:embeddedFont>
      <p:font typeface="Inter" panose="02000503000000020004" pitchFamily="34" charset="-120"/>
      <p:bold r:id="rId16"/>
    </p:embeddedFont>
    <p:embeddedFont>
      <p:font typeface="Calibri" panose="020F0502020204030204" charset="0"/>
      <p:regular r:id="rId17"/>
      <p:bold r:id="rId18"/>
      <p:italic r:id="rId19"/>
      <p:boldItalic r:id="rId2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5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uhvb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15003780" cy="8230235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975" y="4867275"/>
            <a:ext cx="7112000" cy="3362325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300" y="926465"/>
            <a:ext cx="3943350" cy="5010150"/>
          </a:xfrm>
          <a:prstGeom prst="rect">
            <a:avLst/>
          </a:prstGeom>
        </p:spPr>
      </p:pic>
      <p:sp>
        <p:nvSpPr>
          <p:cNvPr id="37" name="Horizontal Scroll 36"/>
          <p:cNvSpPr/>
          <p:nvPr/>
        </p:nvSpPr>
        <p:spPr>
          <a:xfrm>
            <a:off x="10332720" y="2059940"/>
            <a:ext cx="3999230" cy="3249295"/>
          </a:xfrm>
          <a:prstGeom prst="horizontalScroll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8" name="Rounded Rectangular Callout 37"/>
          <p:cNvSpPr/>
          <p:nvPr/>
        </p:nvSpPr>
        <p:spPr>
          <a:xfrm>
            <a:off x="439420" y="5309235"/>
            <a:ext cx="3084830" cy="1685925"/>
          </a:xfrm>
          <a:prstGeom prst="wedgeRoundRectCallout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860" y="5621655"/>
            <a:ext cx="2691765" cy="111569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9295" y="2581275"/>
            <a:ext cx="3277235" cy="219456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" y="88900"/>
            <a:ext cx="14074775" cy="427355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8340" y="549275"/>
            <a:ext cx="3416935" cy="3441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blinds/>
      </p:transition>
    </mc:Choice>
    <mc:Fallback>
      <p:transition>
        <p:blinds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uhvb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14630400" cy="8230235"/>
          </a:xfrm>
          <a:prstGeom prst="rect">
            <a:avLst/>
          </a:prstGeom>
        </p:spPr>
      </p:pic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372558"/>
            <a:ext cx="4120753" cy="2546747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2372558"/>
            <a:ext cx="4120872" cy="2546866"/>
          </a:xfrm>
          <a:prstGeom prst="rect">
            <a:avLst/>
          </a:prstGeom>
        </p:spPr>
      </p:pic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2372558"/>
            <a:ext cx="4120753" cy="254674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174671"/>
            <a:ext cx="8665964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Human Desires vs. Human Needs</a:t>
            </a:r>
            <a:endParaRPr lang="en-US" sz="46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90" y="2499558"/>
            <a:ext cx="4120753" cy="2546747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793790" y="5202793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Human Needs</a:t>
            </a:r>
            <a:endParaRPr lang="en-US" sz="2300" dirty="0"/>
          </a:p>
        </p:txBody>
      </p:sp>
      <p:sp>
        <p:nvSpPr>
          <p:cNvPr id="8" name="Text 2"/>
          <p:cNvSpPr/>
          <p:nvPr/>
        </p:nvSpPr>
        <p:spPr>
          <a:xfrm>
            <a:off x="793790" y="5710952"/>
            <a:ext cx="412075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Basic requirements for survival and well-being.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704" y="2499558"/>
            <a:ext cx="4120872" cy="2546866"/>
          </a:xfrm>
          <a:prstGeom prst="rect">
            <a:avLst/>
          </a:prstGeom>
        </p:spPr>
      </p:pic>
      <p:sp>
        <p:nvSpPr>
          <p:cNvPr id="11" name="Text 3"/>
          <p:cNvSpPr/>
          <p:nvPr/>
        </p:nvSpPr>
        <p:spPr>
          <a:xfrm>
            <a:off x="5254704" y="5202912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Shelter</a:t>
            </a:r>
            <a:endParaRPr lang="en-US" sz="2300" dirty="0"/>
          </a:p>
        </p:txBody>
      </p:sp>
      <p:sp>
        <p:nvSpPr>
          <p:cNvPr id="12" name="Text 4"/>
          <p:cNvSpPr/>
          <p:nvPr/>
        </p:nvSpPr>
        <p:spPr>
          <a:xfrm>
            <a:off x="5254704" y="5711071"/>
            <a:ext cx="412087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Protection from the elements and a safe space.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2738" y="2499558"/>
            <a:ext cx="4120753" cy="2546747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9715738" y="5202793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Human Desires</a:t>
            </a:r>
            <a:endParaRPr lang="en-US" sz="2300" dirty="0"/>
          </a:p>
        </p:txBody>
      </p:sp>
      <p:sp>
        <p:nvSpPr>
          <p:cNvPr id="15" name="Text 6"/>
          <p:cNvSpPr/>
          <p:nvPr/>
        </p:nvSpPr>
        <p:spPr>
          <a:xfrm>
            <a:off x="9715738" y="5710952"/>
            <a:ext cx="41207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Wants that go beyond basic survival.</a:t>
            </a:r>
            <a:endParaRPr lang="en-US" sz="1750" dirty="0"/>
          </a:p>
        </p:txBody>
      </p:sp>
      <p:sp>
        <p:nvSpPr>
          <p:cNvPr id="16" name="Text 7"/>
          <p:cNvSpPr/>
          <p:nvPr/>
        </p:nvSpPr>
        <p:spPr>
          <a:xfrm>
            <a:off x="793790" y="6692027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Understanding the difference between needs and desires is essential for a balanced life.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checker/>
      </p:transition>
    </mc:Choice>
    <mc:Fallback>
      <p:transition>
        <p:checker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uhvb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795"/>
            <a:ext cx="14629765" cy="8218805"/>
          </a:xfrm>
          <a:prstGeom prst="rect">
            <a:avLst/>
          </a:prstGeom>
        </p:spPr>
      </p:pic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616" y="2519601"/>
            <a:ext cx="3054191" cy="1887617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608" y="2519601"/>
            <a:ext cx="3054191" cy="1887617"/>
          </a:xfrm>
          <a:prstGeom prst="rect">
            <a:avLst/>
          </a:prstGeom>
        </p:spPr>
      </p:pic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2601" y="2519601"/>
            <a:ext cx="3054191" cy="1887617"/>
          </a:xfrm>
          <a:prstGeom prst="rect">
            <a:avLst/>
          </a:prstGeom>
        </p:spPr>
      </p:pic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1593" y="2519601"/>
            <a:ext cx="3054191" cy="18876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616" y="839153"/>
            <a:ext cx="12466796" cy="688777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5400"/>
              </a:lnSpc>
              <a:buNone/>
            </a:pPr>
            <a:r>
              <a:rPr lang="en-US" sz="4300" b="1" kern="0" spc="-8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Defining Human Needs: The Foundation of Survival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734616" y="1947743"/>
            <a:ext cx="13161169" cy="335756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Needs are essential for survival and well-being.</a:t>
            </a:r>
            <a:endParaRPr lang="en-US" sz="16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616" y="2646601"/>
            <a:ext cx="3054191" cy="1887617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34616" y="4669512"/>
            <a:ext cx="2755106" cy="34432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Physiological Needs</a:t>
            </a:r>
            <a:endParaRPr lang="en-US" sz="2150" dirty="0"/>
          </a:p>
        </p:txBody>
      </p:sp>
      <p:sp>
        <p:nvSpPr>
          <p:cNvPr id="9" name="Text 3"/>
          <p:cNvSpPr/>
          <p:nvPr/>
        </p:nvSpPr>
        <p:spPr>
          <a:xfrm>
            <a:off x="734616" y="5139690"/>
            <a:ext cx="3054191" cy="1007269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Adequate food intake (2,000-2,500 calories/day for adults) is crucial for survival and health.</a:t>
            </a:r>
            <a:endParaRPr lang="en-US" sz="16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0608" y="2646601"/>
            <a:ext cx="3054191" cy="1887617"/>
          </a:xfrm>
          <a:prstGeom prst="rect">
            <a:avLst/>
          </a:prstGeom>
        </p:spPr>
      </p:pic>
      <p:sp>
        <p:nvSpPr>
          <p:cNvPr id="12" name="Text 4"/>
          <p:cNvSpPr/>
          <p:nvPr/>
        </p:nvSpPr>
        <p:spPr>
          <a:xfrm>
            <a:off x="4103608" y="4669512"/>
            <a:ext cx="2755106" cy="34432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Hydration</a:t>
            </a:r>
            <a:endParaRPr lang="en-US" sz="2150" dirty="0"/>
          </a:p>
        </p:txBody>
      </p:sp>
      <p:sp>
        <p:nvSpPr>
          <p:cNvPr id="14" name="Text 5"/>
          <p:cNvSpPr/>
          <p:nvPr/>
        </p:nvSpPr>
        <p:spPr>
          <a:xfrm>
            <a:off x="4103608" y="5139690"/>
            <a:ext cx="3054191" cy="1007269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Sufficient water intake (3.7L for men, 2.7L for women) is vital for bodily functions.</a:t>
            </a:r>
            <a:endParaRPr lang="en-US" sz="16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601" y="2646601"/>
            <a:ext cx="3054191" cy="1887617"/>
          </a:xfrm>
          <a:prstGeom prst="rect">
            <a:avLst/>
          </a:prstGeom>
        </p:spPr>
      </p:pic>
      <p:sp>
        <p:nvSpPr>
          <p:cNvPr id="16" name="Text 6"/>
          <p:cNvSpPr/>
          <p:nvPr/>
        </p:nvSpPr>
        <p:spPr>
          <a:xfrm>
            <a:off x="7472601" y="4669512"/>
            <a:ext cx="2755106" cy="34432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Shelter</a:t>
            </a:r>
            <a:endParaRPr lang="en-US" sz="2150" dirty="0"/>
          </a:p>
        </p:txBody>
      </p:sp>
      <p:sp>
        <p:nvSpPr>
          <p:cNvPr id="17" name="Text 7"/>
          <p:cNvSpPr/>
          <p:nvPr/>
        </p:nvSpPr>
        <p:spPr>
          <a:xfrm>
            <a:off x="7472601" y="5139690"/>
            <a:ext cx="3054191" cy="1007269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Safe shelter reduces respiratory illnesses and provides protection from the elements.</a:t>
            </a:r>
            <a:endParaRPr lang="en-US" sz="165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8593" y="2646601"/>
            <a:ext cx="3054191" cy="1887617"/>
          </a:xfrm>
          <a:prstGeom prst="rect">
            <a:avLst/>
          </a:prstGeom>
        </p:spPr>
      </p:pic>
      <p:sp>
        <p:nvSpPr>
          <p:cNvPr id="19" name="Text 8"/>
          <p:cNvSpPr/>
          <p:nvPr/>
        </p:nvSpPr>
        <p:spPr>
          <a:xfrm>
            <a:off x="10841593" y="4669512"/>
            <a:ext cx="2755106" cy="34432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Safety and Security</a:t>
            </a:r>
            <a:endParaRPr lang="en-US" sz="2150" dirty="0"/>
          </a:p>
        </p:txBody>
      </p:sp>
      <p:sp>
        <p:nvSpPr>
          <p:cNvPr id="20" name="Text 9"/>
          <p:cNvSpPr/>
          <p:nvPr/>
        </p:nvSpPr>
        <p:spPr>
          <a:xfrm>
            <a:off x="10841593" y="5139690"/>
            <a:ext cx="3054191" cy="134302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Security, health, and stable employment contribute to overall well-being and reduce stress.</a:t>
            </a:r>
            <a:endParaRPr lang="en-US" sz="1650" dirty="0"/>
          </a:p>
        </p:txBody>
      </p:sp>
      <p:sp>
        <p:nvSpPr>
          <p:cNvPr id="21" name="Text 10"/>
          <p:cNvSpPr/>
          <p:nvPr/>
        </p:nvSpPr>
        <p:spPr>
          <a:xfrm>
            <a:off x="734616" y="6718816"/>
            <a:ext cx="13161169" cy="671512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Meeting these needs is fundamental for a healthy and productive life. Food insecurity, for example, leads to malnutrition in a significant portion of the global population.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wheel spokes="8"/>
      </p:transition>
    </mc:Choice>
    <mc:Fallback>
      <p:transition>
        <p:wheel spokes="8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uhvb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1035" cy="8230235"/>
          </a:xfrm>
          <a:prstGeom prst="rect">
            <a:avLst/>
          </a:prstGeom>
        </p:spPr>
      </p:pic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216950"/>
            <a:ext cx="3005495" cy="1857494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446" y="3216950"/>
            <a:ext cx="3005614" cy="1857494"/>
          </a:xfrm>
          <a:prstGeom prst="rect">
            <a:avLst/>
          </a:prstGeom>
        </p:spPr>
      </p:pic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3216950"/>
            <a:ext cx="3005614" cy="1857494"/>
          </a:xfrm>
          <a:prstGeom prst="rect">
            <a:avLst/>
          </a:prstGeom>
        </p:spPr>
      </p:pic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0997" y="3216950"/>
            <a:ext cx="3005614" cy="18574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56749"/>
            <a:ext cx="13042821" cy="1488519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Exploring Human Desires: Beyond Basic Requirements</a:t>
            </a:r>
            <a:endParaRPr lang="en-US" sz="4650" dirty="0"/>
          </a:p>
        </p:txBody>
      </p:sp>
      <p:sp>
        <p:nvSpPr>
          <p:cNvPr id="5" name="Text 1"/>
          <p:cNvSpPr/>
          <p:nvPr/>
        </p:nvSpPr>
        <p:spPr>
          <a:xfrm>
            <a:off x="793790" y="259889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Desires are wants or wishes beyond survival's necessities.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90" y="3343950"/>
            <a:ext cx="3005495" cy="1857494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93790" y="5357932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Social/Esteem</a:t>
            </a:r>
            <a:endParaRPr lang="en-US" sz="2300" dirty="0"/>
          </a:p>
        </p:txBody>
      </p:sp>
      <p:sp>
        <p:nvSpPr>
          <p:cNvPr id="9" name="Text 3"/>
          <p:cNvSpPr/>
          <p:nvPr/>
        </p:nvSpPr>
        <p:spPr>
          <a:xfrm>
            <a:off x="793790" y="5866090"/>
            <a:ext cx="3005495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The global luxury market was $353B in 2023 (Statista).</a:t>
            </a:r>
            <a:endParaRPr lang="en-US" sz="17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6446" y="3343950"/>
            <a:ext cx="3005614" cy="1857494"/>
          </a:xfrm>
          <a:prstGeom prst="rect">
            <a:avLst/>
          </a:prstGeom>
        </p:spPr>
      </p:pic>
      <p:sp>
        <p:nvSpPr>
          <p:cNvPr id="12" name="Text 4"/>
          <p:cNvSpPr/>
          <p:nvPr/>
        </p:nvSpPr>
        <p:spPr>
          <a:xfrm>
            <a:off x="4139446" y="5357932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Latest Gadgets</a:t>
            </a:r>
            <a:endParaRPr lang="en-US" sz="2300" dirty="0"/>
          </a:p>
        </p:txBody>
      </p:sp>
      <p:sp>
        <p:nvSpPr>
          <p:cNvPr id="14" name="Text 5"/>
          <p:cNvSpPr/>
          <p:nvPr/>
        </p:nvSpPr>
        <p:spPr>
          <a:xfrm>
            <a:off x="4139446" y="5866090"/>
            <a:ext cx="3005614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Electronics waste increased by 21% in 5 years (UN report).</a:t>
            </a:r>
            <a:endParaRPr lang="en-US" sz="17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2221" y="3343950"/>
            <a:ext cx="3005614" cy="1857494"/>
          </a:xfrm>
          <a:prstGeom prst="rect">
            <a:avLst/>
          </a:prstGeom>
        </p:spPr>
      </p:pic>
      <p:sp>
        <p:nvSpPr>
          <p:cNvPr id="16" name="Text 6"/>
          <p:cNvSpPr/>
          <p:nvPr/>
        </p:nvSpPr>
        <p:spPr>
          <a:xfrm>
            <a:off x="7485221" y="5357932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Luxury Cars</a:t>
            </a:r>
            <a:endParaRPr lang="en-US" sz="2300" dirty="0"/>
          </a:p>
        </p:txBody>
      </p:sp>
      <p:sp>
        <p:nvSpPr>
          <p:cNvPr id="17" name="Text 7"/>
          <p:cNvSpPr/>
          <p:nvPr/>
        </p:nvSpPr>
        <p:spPr>
          <a:xfrm>
            <a:off x="7485221" y="5866090"/>
            <a:ext cx="300561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Contribute to 12% of global CO2 emissions (IEA).</a:t>
            </a:r>
            <a:endParaRPr lang="en-US" sz="175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57997" y="3343950"/>
            <a:ext cx="3005614" cy="1857494"/>
          </a:xfrm>
          <a:prstGeom prst="rect">
            <a:avLst/>
          </a:prstGeom>
        </p:spPr>
      </p:pic>
      <p:sp>
        <p:nvSpPr>
          <p:cNvPr id="19" name="Text 8"/>
          <p:cNvSpPr/>
          <p:nvPr/>
        </p:nvSpPr>
        <p:spPr>
          <a:xfrm>
            <a:off x="10830997" y="5357932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Self-Actualization</a:t>
            </a:r>
            <a:endParaRPr lang="en-US" sz="2300" dirty="0"/>
          </a:p>
        </p:txBody>
      </p:sp>
      <p:sp>
        <p:nvSpPr>
          <p:cNvPr id="20" name="Text 9"/>
          <p:cNvSpPr/>
          <p:nvPr/>
        </p:nvSpPr>
        <p:spPr>
          <a:xfrm>
            <a:off x="10830997" y="5866090"/>
            <a:ext cx="3005614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Experiential purchases lead to 30% higher satisfaction (Cornell study).</a:t>
            </a:r>
            <a:endParaRPr lang="en-US" sz="1750" dirty="0"/>
          </a:p>
        </p:txBody>
      </p:sp>
      <p:sp>
        <p:nvSpPr>
          <p:cNvPr id="21" name="Text 10"/>
          <p:cNvSpPr/>
          <p:nvPr/>
        </p:nvSpPr>
        <p:spPr>
          <a:xfrm>
            <a:off x="793790" y="720994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Overconsumption impacts environmental sustainability. Earth Overshoot Day was in July 2023.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Bar dir="vert"/>
      </p:transition>
    </mc:Choice>
    <mc:Fallback>
      <p:transition>
        <p:randomBar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uhvb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1035" cy="8230235"/>
          </a:xfrm>
          <a:prstGeom prst="rect">
            <a:avLst/>
          </a:prstGeom>
        </p:spPr>
      </p:pic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398401"/>
            <a:ext cx="3005495" cy="1857494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446" y="3398401"/>
            <a:ext cx="3005614" cy="1857494"/>
          </a:xfrm>
          <a:prstGeom prst="rect">
            <a:avLst/>
          </a:prstGeom>
        </p:spPr>
      </p:pic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3398401"/>
            <a:ext cx="3005614" cy="1857494"/>
          </a:xfrm>
          <a:prstGeom prst="rect">
            <a:avLst/>
          </a:prstGeom>
        </p:spPr>
      </p:pic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0997" y="3398401"/>
            <a:ext cx="3005614" cy="18574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38200"/>
            <a:ext cx="13042821" cy="1488519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Balancing Needs and Desires: A Path to Well-being</a:t>
            </a:r>
            <a:endParaRPr lang="en-US" sz="4650" dirty="0"/>
          </a:p>
        </p:txBody>
      </p:sp>
      <p:sp>
        <p:nvSpPr>
          <p:cNvPr id="5" name="Text 1"/>
          <p:cNvSpPr/>
          <p:nvPr/>
        </p:nvSpPr>
        <p:spPr>
          <a:xfrm>
            <a:off x="793790" y="2780347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Visualizing key aspects for well-being and sustainability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90" y="3525401"/>
            <a:ext cx="3005495" cy="1857494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93790" y="5539383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Prioritization</a:t>
            </a:r>
            <a:endParaRPr lang="en-US" sz="2300" dirty="0"/>
          </a:p>
        </p:txBody>
      </p:sp>
      <p:sp>
        <p:nvSpPr>
          <p:cNvPr id="9" name="Text 3"/>
          <p:cNvSpPr/>
          <p:nvPr/>
        </p:nvSpPr>
        <p:spPr>
          <a:xfrm>
            <a:off x="793790" y="6047542"/>
            <a:ext cx="30054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Meeting needs before pursuing desires.</a:t>
            </a:r>
            <a:endParaRPr lang="en-US" sz="17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6446" y="3525401"/>
            <a:ext cx="3005614" cy="1857494"/>
          </a:xfrm>
          <a:prstGeom prst="rect">
            <a:avLst/>
          </a:prstGeom>
        </p:spPr>
      </p:pic>
      <p:sp>
        <p:nvSpPr>
          <p:cNvPr id="12" name="Text 4"/>
          <p:cNvSpPr/>
          <p:nvPr/>
        </p:nvSpPr>
        <p:spPr>
          <a:xfrm>
            <a:off x="4139446" y="5539383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Mindful Consumption</a:t>
            </a:r>
            <a:endParaRPr lang="en-US" sz="2300" dirty="0"/>
          </a:p>
        </p:txBody>
      </p:sp>
      <p:sp>
        <p:nvSpPr>
          <p:cNvPr id="14" name="Text 5"/>
          <p:cNvSpPr/>
          <p:nvPr/>
        </p:nvSpPr>
        <p:spPr>
          <a:xfrm>
            <a:off x="4139446" y="6047542"/>
            <a:ext cx="300561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Shop consciously and reduce impulse purchases.</a:t>
            </a:r>
            <a:endParaRPr lang="en-US" sz="17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2221" y="3525401"/>
            <a:ext cx="3005614" cy="1857494"/>
          </a:xfrm>
          <a:prstGeom prst="rect">
            <a:avLst/>
          </a:prstGeom>
        </p:spPr>
      </p:pic>
      <p:sp>
        <p:nvSpPr>
          <p:cNvPr id="16" name="Text 6"/>
          <p:cNvSpPr/>
          <p:nvPr/>
        </p:nvSpPr>
        <p:spPr>
          <a:xfrm>
            <a:off x="7485221" y="5539383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Sustainable Practices</a:t>
            </a:r>
            <a:endParaRPr lang="en-US" sz="2300" dirty="0"/>
          </a:p>
        </p:txBody>
      </p:sp>
      <p:sp>
        <p:nvSpPr>
          <p:cNvPr id="17" name="Text 7"/>
          <p:cNvSpPr/>
          <p:nvPr/>
        </p:nvSpPr>
        <p:spPr>
          <a:xfrm>
            <a:off x="7485221" y="6047542"/>
            <a:ext cx="300561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Adopt eco-friendly habits for a healthier planet.</a:t>
            </a:r>
            <a:endParaRPr lang="en-US" sz="175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57997" y="3525401"/>
            <a:ext cx="3005614" cy="1857494"/>
          </a:xfrm>
          <a:prstGeom prst="rect">
            <a:avLst/>
          </a:prstGeom>
        </p:spPr>
      </p:pic>
      <p:sp>
        <p:nvSpPr>
          <p:cNvPr id="19" name="Text 8"/>
          <p:cNvSpPr/>
          <p:nvPr/>
        </p:nvSpPr>
        <p:spPr>
          <a:xfrm>
            <a:off x="10830997" y="5539383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Gratitude</a:t>
            </a:r>
            <a:endParaRPr lang="en-US" sz="2300" dirty="0"/>
          </a:p>
        </p:txBody>
      </p:sp>
      <p:sp>
        <p:nvSpPr>
          <p:cNvPr id="20" name="Text 9"/>
          <p:cNvSpPr/>
          <p:nvPr/>
        </p:nvSpPr>
        <p:spPr>
          <a:xfrm>
            <a:off x="10830997" y="6047542"/>
            <a:ext cx="3005614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Appreciate what you have to foster contentment.</a:t>
            </a:r>
            <a:endParaRPr lang="en-US" sz="1750" dirty="0"/>
          </a:p>
        </p:txBody>
      </p:sp>
      <p:sp>
        <p:nvSpPr>
          <p:cNvPr id="21" name="Text 10"/>
          <p:cNvSpPr/>
          <p:nvPr/>
        </p:nvSpPr>
        <p:spPr>
          <a:xfrm>
            <a:off x="793790" y="702849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anose="02000503000000020004" pitchFamily="34" charset="0"/>
                <a:ea typeface="Inter" panose="02000503000000020004" pitchFamily="34" charset="-122"/>
                <a:cs typeface="Inter" panose="02000503000000020004" pitchFamily="34" charset="-120"/>
              </a:rPr>
              <a:t>Cultivating these practices enhances well-being and promotes a more sustainable lifestyle.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dissolve/>
      </p:transition>
    </mc:Choice>
    <mc:Fallback>
      <p:transition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1348105" y="781050"/>
            <a:ext cx="12005310" cy="6771005"/>
          </a:xfrm>
          <a:prstGeom prst="rect">
            <a:avLst/>
          </a:prstGeom>
        </p:spPr>
      </p:pic>
      <p:sp>
        <p:nvSpPr>
          <p:cNvPr id="3" name="Rectangles 2"/>
          <p:cNvSpPr/>
          <p:nvPr/>
        </p:nvSpPr>
        <p:spPr>
          <a:xfrm>
            <a:off x="12933680" y="7821295"/>
            <a:ext cx="1597025" cy="308610"/>
          </a:xfrm>
          <a:prstGeom prst="rect">
            <a:avLst/>
          </a:prstGeom>
          <a:solidFill>
            <a:srgbClr val="11151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 p14:dur="500">
        <p15:prstTrans prst="airplane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1879</Words>
  <Application>WPS Presentation</Application>
  <PresentationFormat>On-screen Show (16:9)</PresentationFormat>
  <Paragraphs>82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25" baseType="lpstr">
      <vt:lpstr>Arial</vt:lpstr>
      <vt:lpstr>SimSun</vt:lpstr>
      <vt:lpstr>Wingdings</vt:lpstr>
      <vt:lpstr>Petrona Bold</vt:lpstr>
      <vt:lpstr>Segoe Print</vt:lpstr>
      <vt:lpstr>Petrona Bold</vt:lpstr>
      <vt:lpstr>Petrona Bold</vt:lpstr>
      <vt:lpstr>Inter</vt:lpstr>
      <vt:lpstr>Inter</vt:lpstr>
      <vt:lpstr>Inter</vt:lpstr>
      <vt:lpstr>Calibri</vt:lpstr>
      <vt:lpstr>Microsoft YaHei</vt:lpstr>
      <vt:lpstr>Arial Unicode MS</vt:lpstr>
      <vt:lpstr>MingLiU-ExtB</vt:lpstr>
      <vt:lpstr>Roboto</vt:lpstr>
      <vt:lpstr>Times New Roman</vt:lpstr>
      <vt:lpstr>等线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WPS_1673290087</cp:lastModifiedBy>
  <cp:revision>10</cp:revision>
  <dcterms:created xsi:type="dcterms:W3CDTF">2025-03-24T15:24:00Z</dcterms:created>
  <dcterms:modified xsi:type="dcterms:W3CDTF">2025-03-24T18:07:41Z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6D52CB3461BA4EBD95E90E46ABC20E63_13</vt:lpwstr>
  </property>
  <property fmtid="{D5CDD505-2E9C-101B-9397-08002B2CF9AE}" pid="3" name="KSOProductBuildVer">
    <vt:lpwstr>1033-12.2.0.20326</vt:lpwstr>
  </property>
</Properties>
</file>